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72" r:id="rId1"/>
  </p:sldMasterIdLst>
  <p:notesMasterIdLst>
    <p:notesMasterId r:id="rId23"/>
  </p:notesMasterIdLst>
  <p:sldIdLst>
    <p:sldId id="655" r:id="rId2"/>
    <p:sldId id="667" r:id="rId3"/>
    <p:sldId id="652" r:id="rId4"/>
    <p:sldId id="668" r:id="rId5"/>
    <p:sldId id="680" r:id="rId6"/>
    <p:sldId id="676" r:id="rId7"/>
    <p:sldId id="685" r:id="rId8"/>
    <p:sldId id="661" r:id="rId9"/>
    <p:sldId id="662" r:id="rId10"/>
    <p:sldId id="663" r:id="rId11"/>
    <p:sldId id="677" r:id="rId12"/>
    <p:sldId id="678" r:id="rId13"/>
    <p:sldId id="664" r:id="rId14"/>
    <p:sldId id="679" r:id="rId15"/>
    <p:sldId id="665" r:id="rId16"/>
    <p:sldId id="686" r:id="rId17"/>
    <p:sldId id="687" r:id="rId18"/>
    <p:sldId id="688" r:id="rId19"/>
    <p:sldId id="689" r:id="rId20"/>
    <p:sldId id="666" r:id="rId21"/>
    <p:sldId id="651" r:id="rId2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AC5C4"/>
    <a:srgbClr val="FFCCC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021" autoAdjust="0"/>
    <p:restoredTop sz="85610" autoAdjust="0"/>
  </p:normalViewPr>
  <p:slideViewPr>
    <p:cSldViewPr showGuides="1">
      <p:cViewPr>
        <p:scale>
          <a:sx n="100" d="100"/>
          <a:sy n="100" d="100"/>
        </p:scale>
        <p:origin x="-432" y="-72"/>
      </p:cViewPr>
      <p:guideLst>
        <p:guide orient="horz" pos="3271"/>
        <p:guide orient="horz" pos="981"/>
        <p:guide orient="horz" pos="4178"/>
        <p:guide orient="horz" pos="867"/>
        <p:guide orient="horz" pos="2228"/>
        <p:guide orient="horz" pos="2115"/>
        <p:guide pos="3120"/>
        <p:guide pos="217"/>
        <p:guide pos="60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348" y="-102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732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E351D13-3DCE-46ED-A957-4347800F34B5}" type="datetimeFigureOut">
              <a:rPr lang="ko-KR" altLang="en-US"/>
              <a:pPr>
                <a:defRPr/>
              </a:pPr>
              <a:t>2017-11-20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7713"/>
            <a:ext cx="537210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3" tIns="46227" rIns="92453" bIns="46227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5" y="4714797"/>
            <a:ext cx="5440048" cy="4468654"/>
          </a:xfrm>
          <a:prstGeom prst="rect">
            <a:avLst/>
          </a:prstGeom>
        </p:spPr>
        <p:txBody>
          <a:bodyPr vert="horz" lIns="92453" tIns="46227" rIns="92453" bIns="4622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732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076E028-FD55-4C61-8D07-C88FBD2A59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21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0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20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109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252370"/>
            <a:ext cx="9124951" cy="40164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1199" y="836577"/>
            <a:ext cx="8856000" cy="29210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Pct val="100000"/>
              <a:buFont typeface="Wingdings" pitchFamily="2" charset="2"/>
              <a:buNone/>
              <a:defRPr/>
            </a:lvl1pPr>
            <a:lvl2pPr>
              <a:defRPr sz="1400">
                <a:latin typeface="맑은 고딕" pitchFamily="50" charset="-127"/>
                <a:ea typeface="맑은 고딕" pitchFamily="50" charset="-127"/>
              </a:defRPr>
            </a:lvl2pPr>
            <a:lvl3pPr>
              <a:defRPr sz="14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4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4784725" y="6619654"/>
            <a:ext cx="336550" cy="241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/>
          <a:lstStyle/>
          <a:p>
            <a:pPr algn="ctr" eaLnBrk="0" hangingPunct="0">
              <a:defRPr/>
            </a:pPr>
            <a:fld id="{FE3453E5-9BBD-43D5-8CF3-9BCFADEBE55A}" type="slidenum">
              <a:rPr kumimoji="0" lang="ko-KR" altLang="en-GB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 eaLnBrk="0" hangingPunct="0">
                <a:defRPr/>
              </a:pPr>
              <a:t>‹#›</a:t>
            </a:fld>
            <a:endParaRPr kumimoji="0" lang="en-GB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80" y="6525344"/>
            <a:ext cx="596479" cy="2920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7" y="6633356"/>
            <a:ext cx="728339" cy="1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46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3"/>
          <p:cNvSpPr txBox="1">
            <a:spLocks/>
          </p:cNvSpPr>
          <p:nvPr userDrawn="1"/>
        </p:nvSpPr>
        <p:spPr bwMode="auto">
          <a:xfrm>
            <a:off x="9537700" y="6624638"/>
            <a:ext cx="381000" cy="2254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fld id="{1F9388F0-0233-4CF1-B39C-A12F6EC976DD}" type="slidenum">
              <a:rPr kumimoji="0" lang="ko-KR" altLang="en-US" sz="12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kumimoji="0" lang="ko-KR" altLang="en-US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117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73050" y="190920"/>
            <a:ext cx="9359900" cy="285752"/>
          </a:xfrm>
          <a:prstGeom prst="rect">
            <a:avLst/>
          </a:prstGeom>
        </p:spPr>
        <p:txBody>
          <a:bodyPr/>
          <a:lstStyle>
            <a:lvl1pPr algn="l">
              <a:tabLst>
                <a:tab pos="4303713" algn="ctr"/>
                <a:tab pos="8588375" algn="r"/>
                <a:tab pos="9313863" algn="r"/>
              </a:tabLst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4665663" y="6561138"/>
            <a:ext cx="574675" cy="296862"/>
          </a:xfrm>
          <a:prstGeom prst="rect">
            <a:avLst/>
          </a:prstGeom>
        </p:spPr>
        <p:txBody>
          <a:bodyPr/>
          <a:lstStyle>
            <a:lvl1pPr algn="ctr">
              <a:defRPr sz="105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- </a:t>
            </a:r>
            <a:fld id="{D3C3F85B-5CF0-48FC-B7C0-ED96A553BB52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326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7624" y="804849"/>
            <a:ext cx="9410752" cy="2308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79" y="6208391"/>
            <a:ext cx="1192958" cy="584111"/>
          </a:xfrm>
          <a:prstGeom prst="rect">
            <a:avLst/>
          </a:prstGeom>
        </p:spPr>
      </p:pic>
      <p:sp>
        <p:nvSpPr>
          <p:cNvPr id="8" name="제목 134"/>
          <p:cNvSpPr txBox="1">
            <a:spLocks/>
          </p:cNvSpPr>
          <p:nvPr userDrawn="1"/>
        </p:nvSpPr>
        <p:spPr bwMode="auto">
          <a:xfrm>
            <a:off x="0" y="1"/>
            <a:ext cx="9906000" cy="685799"/>
          </a:xfrm>
          <a:prstGeom prst="rect">
            <a:avLst/>
          </a:prstGeom>
          <a:solidFill>
            <a:srgbClr val="C8E4DF">
              <a:alpha val="66000"/>
            </a:srgbClr>
          </a:solidFill>
          <a:ln>
            <a:noFill/>
          </a:ln>
          <a:extLst/>
        </p:spPr>
        <p:txBody>
          <a:bodyPr lIns="91436" tIns="45718" rIns="91436" bIns="45718" anchor="ctr"/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9239250" algn="r"/>
                <a:tab pos="9326563" algn="l"/>
              </a:tabLst>
              <a:defRPr kumimoji="1" sz="3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8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5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Client\D$\alladd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013" y="-14288"/>
            <a:ext cx="10868026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34"/>
          <p:cNvSpPr txBox="1">
            <a:spLocks/>
          </p:cNvSpPr>
          <p:nvPr/>
        </p:nvSpPr>
        <p:spPr bwMode="auto">
          <a:xfrm>
            <a:off x="1388604" y="2816932"/>
            <a:ext cx="7160927" cy="58477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ko-KR" altLang="en-US" sz="32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이더리움</a:t>
            </a:r>
            <a:r>
              <a:rPr lang="ko-KR" altLang="en-US" sz="32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기반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탈중앙화</a:t>
            </a:r>
            <a:r>
              <a:rPr lang="ko-KR" altLang="en-US" sz="32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금융거래 마켓</a:t>
            </a:r>
            <a:endParaRPr lang="ko-KR" altLang="en-US" sz="36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" name="제목 134"/>
          <p:cNvSpPr txBox="1">
            <a:spLocks/>
          </p:cNvSpPr>
          <p:nvPr/>
        </p:nvSpPr>
        <p:spPr bwMode="auto">
          <a:xfrm>
            <a:off x="7257256" y="4617132"/>
            <a:ext cx="2954647" cy="1138769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fontAlgn="auto" latinLnBrk="0">
              <a:spcAft>
                <a:spcPts val="1200"/>
              </a:spcAft>
            </a:pP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TCL – </a:t>
            </a:r>
            <a:r>
              <a:rPr lang="en-US" altLang="ko-KR" sz="1600" b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Blockchain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 </a:t>
            </a:r>
            <a:endParaRPr lang="en-US" altLang="ko-KR" sz="1600" b="1" dirty="0" smtClean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pPr fontAlgn="auto" latinLnBrk="0">
              <a:spcAft>
                <a:spcPts val="1200"/>
              </a:spcAft>
            </a:pP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금융사업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</a:t>
            </a: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그룹</a:t>
            </a:r>
            <a:endParaRPr lang="en-US" altLang="ko-KR" sz="1600" b="1" dirty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  <a:p>
            <a:pPr fontAlgn="auto" latinLnBrk="0">
              <a:spcAft>
                <a:spcPts val="1200"/>
              </a:spcAft>
            </a:pP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문형준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김성훈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오대명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 </a:t>
            </a:r>
            <a:r>
              <a:rPr lang="ko-KR" altLang="en-US" sz="1600" b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전보관</a:t>
            </a:r>
            <a:endParaRPr lang="ko-KR" altLang="en-US" b="1" dirty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" name="제목 134"/>
          <p:cNvSpPr txBox="1">
            <a:spLocks/>
          </p:cNvSpPr>
          <p:nvPr/>
        </p:nvSpPr>
        <p:spPr bwMode="auto">
          <a:xfrm>
            <a:off x="4196916" y="3429000"/>
            <a:ext cx="1096639" cy="3385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2017.11.21</a:t>
            </a:r>
            <a:endParaRPr lang="ko-KR" altLang="en-US" b="1" dirty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0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alladd\Downloads\새로화면\1. 뉴신규_목표일0103_생성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52" y="738504"/>
            <a:ext cx="8244916" cy="4088906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641" y="4725144"/>
            <a:ext cx="9116664" cy="16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1312" y="1772816"/>
            <a:ext cx="2016430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81392" y="908720"/>
            <a:ext cx="684076" cy="66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왼쪽으로 구부러진 화살표 11"/>
          <p:cNvSpPr/>
          <p:nvPr/>
        </p:nvSpPr>
        <p:spPr>
          <a:xfrm rot="1181060">
            <a:off x="8782520" y="4013246"/>
            <a:ext cx="709829" cy="2579229"/>
          </a:xfrm>
          <a:prstGeom prst="curvedLeftArrow">
            <a:avLst/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4468" y="2744924"/>
            <a:ext cx="7344816" cy="9001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5661169">
            <a:off x="7150646" y="2190322"/>
            <a:ext cx="709829" cy="60929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484" y="4797152"/>
            <a:ext cx="935131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556" y="872716"/>
            <a:ext cx="8712968" cy="376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200472" y="2276872"/>
            <a:ext cx="684076" cy="756084"/>
            <a:chOff x="8085348" y="4358414"/>
            <a:chExt cx="1373684" cy="177072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직사각형 14"/>
          <p:cNvSpPr/>
          <p:nvPr/>
        </p:nvSpPr>
        <p:spPr>
          <a:xfrm>
            <a:off x="956556" y="2623768"/>
            <a:ext cx="619268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3836876" y="2636912"/>
            <a:ext cx="1152128" cy="3852428"/>
          </a:xfrm>
          <a:prstGeom prst="curvedLeftArrow">
            <a:avLst>
              <a:gd name="adj1" fmla="val 14247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812" y="1196752"/>
            <a:ext cx="974818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72480" y="3176972"/>
            <a:ext cx="943304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4617132"/>
            <a:ext cx="8280000" cy="173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9464" y="2425724"/>
            <a:ext cx="8280000" cy="165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48544" y="1124744"/>
            <a:ext cx="8280000" cy="86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44000" y="2717138"/>
            <a:ext cx="525524" cy="45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65468" y="4941168"/>
            <a:ext cx="468052" cy="40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16596" y="3537012"/>
            <a:ext cx="452706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80592" y="5760822"/>
            <a:ext cx="540060" cy="54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71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258595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4.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08201\Desktop\decentralized_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600200"/>
            <a:ext cx="51339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858193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5.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사업화 하려면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1375902"/>
            <a:ext cx="1440160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49" y="1603597"/>
            <a:ext cx="3974611" cy="35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0" y="3573016"/>
            <a:ext cx="3450351" cy="17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4268924" y="2989711"/>
            <a:ext cx="1087477" cy="78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4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VS</a:t>
            </a:r>
            <a:endParaRPr lang="ko-KR" altLang="en-US" sz="4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3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1590886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717277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주제선정의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이유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2.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4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3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843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26898" y="836712"/>
            <a:ext cx="8765318" cy="55446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암호화폐시장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lvl="1">
              <a:lnSpc>
                <a:spcPct val="13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algn="l">
              <a:lnSpc>
                <a:spcPct val="13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기술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도입을 통한 기존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business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의 개선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효율화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Platform?(DAPP)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39525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 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이후계획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제목 134"/>
          <p:cNvSpPr txBox="1">
            <a:spLocks/>
          </p:cNvSpPr>
          <p:nvPr/>
        </p:nvSpPr>
        <p:spPr bwMode="auto">
          <a:xfrm>
            <a:off x="164468" y="140888"/>
            <a:ext cx="3942097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블록체인 기술의 활용에 대한 근본적인 고민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95" y="5364864"/>
            <a:ext cx="1940737" cy="83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80" y="5049180"/>
            <a:ext cx="1160815" cy="136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5157192"/>
            <a:ext cx="20669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1268760"/>
            <a:ext cx="1607666" cy="112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96" y="1232756"/>
            <a:ext cx="2378004" cy="113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52" y="3196214"/>
            <a:ext cx="2808312" cy="134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546" y="3160121"/>
            <a:ext cx="1427706" cy="163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1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26898" y="836712"/>
            <a:ext cx="8765318" cy="55446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은 비즈니스에 부적합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VISA : 4000TPS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FACEBOOK : 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초 당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50000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건의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좋아요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’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처리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algn="l">
              <a:lnSpc>
                <a:spcPct val="13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algn="l">
              <a:lnSpc>
                <a:spcPct val="13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의 논리적 모순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실행코드 기반의 수수료 부과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(Gas)</a:t>
            </a:r>
          </a:p>
          <a:p>
            <a:pPr lvl="2">
              <a:lnSpc>
                <a:spcPct val="130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Ex)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핵심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logic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 아닌 단순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Loop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에 더 많은 수수료 부과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수수료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수익성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에 따른 차별적 채굴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송금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또는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dapp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실행의 지연가능성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39525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 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이후계획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제목 134"/>
          <p:cNvSpPr txBox="1">
            <a:spLocks/>
          </p:cNvSpPr>
          <p:nvPr/>
        </p:nvSpPr>
        <p:spPr bwMode="auto">
          <a:xfrm>
            <a:off x="164468" y="140888"/>
            <a:ext cx="1462252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2.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심화과정으로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60" y="844724"/>
            <a:ext cx="2556284" cy="214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03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26898" y="836712"/>
            <a:ext cx="8765318" cy="55446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Scalability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를 위한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Sub Project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소개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Sharding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(multi thread 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chaindata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경량화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Plasama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처리속도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offchain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거래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micropayment) 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Casper(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PoS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관련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lvl="1">
              <a:lnSpc>
                <a:spcPct val="13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lvl="1">
              <a:lnSpc>
                <a:spcPct val="13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Enterprise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 Alliance(EEA)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Consensus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Arial" charset="0"/>
              </a:rPr>
              <a:t> 기준변경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, Policy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Arial" charset="0"/>
              </a:rPr>
              <a:t>설정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,  ACL, 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Arial" charset="0"/>
              </a:rPr>
              <a:t>업종별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Board(Group)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Arial" charset="0"/>
              </a:rPr>
              <a:t>기반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cs typeface="Arial" charset="0"/>
              </a:rPr>
              <a:t>연구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39525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</a:t>
            </a:r>
            <a:r>
              <a:rPr lang="en-US" altLang="ko-KR" sz="1400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. 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이후계획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제목 134"/>
          <p:cNvSpPr txBox="1">
            <a:spLocks/>
          </p:cNvSpPr>
          <p:nvPr/>
        </p:nvSpPr>
        <p:spPr bwMode="auto">
          <a:xfrm>
            <a:off x="164468" y="140888"/>
            <a:ext cx="1462252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3.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심화과정으로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6556" y="4588675"/>
            <a:ext cx="1548172" cy="10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7824" y="4185084"/>
            <a:ext cx="332166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2741" y="4329100"/>
            <a:ext cx="327636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58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676474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주제선정의 이유</a:t>
            </a: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Project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1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538941" y="842707"/>
            <a:ext cx="3261931" cy="4980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DAPP Market</a:t>
            </a:r>
          </a:p>
          <a:p>
            <a:pPr lvl="1">
              <a:lnSpc>
                <a:spcPct val="13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193360" y="202655"/>
            <a:ext cx="139525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</a:t>
            </a:r>
            <a:r>
              <a:rPr lang="ko-KR" altLang="en-US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이후계획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535" y="2240868"/>
            <a:ext cx="3430905" cy="33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96"/>
          <p:cNvSpPr>
            <a:spLocks noChangeArrowheads="1"/>
          </p:cNvSpPr>
          <p:nvPr/>
        </p:nvSpPr>
        <p:spPr bwMode="auto">
          <a:xfrm>
            <a:off x="6655627" y="5649922"/>
            <a:ext cx="1888659" cy="375744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6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IoT</a:t>
            </a:r>
            <a:r>
              <a:rPr lang="en-US" altLang="ko-KR" sz="16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</a:t>
            </a:r>
            <a:r>
              <a:rPr lang="en-US" altLang="ko-KR" sz="2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Ethereum</a:t>
            </a:r>
            <a:endParaRPr lang="en-US" altLang="ko-KR" sz="16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" name="AutoShape 897"/>
          <p:cNvCxnSpPr>
            <a:cxnSpLocks noChangeShapeType="1"/>
            <a:stCxn id="7" idx="2"/>
            <a:endCxn id="7" idx="0"/>
          </p:cNvCxnSpPr>
          <p:nvPr/>
        </p:nvCxnSpPr>
        <p:spPr bwMode="auto">
          <a:xfrm>
            <a:off x="6655627" y="5649922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AutoShape 898"/>
          <p:cNvCxnSpPr>
            <a:cxnSpLocks noChangeShapeType="1"/>
            <a:stCxn id="7" idx="4"/>
            <a:endCxn id="7" idx="6"/>
          </p:cNvCxnSpPr>
          <p:nvPr/>
        </p:nvCxnSpPr>
        <p:spPr bwMode="auto">
          <a:xfrm>
            <a:off x="6655627" y="6025666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제목 134"/>
          <p:cNvSpPr txBox="1">
            <a:spLocks/>
          </p:cNvSpPr>
          <p:nvPr/>
        </p:nvSpPr>
        <p:spPr bwMode="auto">
          <a:xfrm>
            <a:off x="164468" y="140888"/>
            <a:ext cx="1462252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3.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심화과정으로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536" y="1568118"/>
            <a:ext cx="4500500" cy="248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0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4"/>
          <p:cNvSpPr txBox="1">
            <a:spLocks/>
          </p:cNvSpPr>
          <p:nvPr/>
        </p:nvSpPr>
        <p:spPr bwMode="auto">
          <a:xfrm>
            <a:off x="2935315" y="2744924"/>
            <a:ext cx="4033467" cy="7078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40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End of Document</a:t>
            </a:r>
            <a:endParaRPr lang="ko-KR" altLang="en-US" sz="44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37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40888"/>
            <a:ext cx="1697893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주제선정의 이유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43"/>
          <p:cNvSpPr txBox="1">
            <a:spLocks noChangeArrowheads="1"/>
          </p:cNvSpPr>
          <p:nvPr/>
        </p:nvSpPr>
        <p:spPr bwMode="gray">
          <a:xfrm>
            <a:off x="632520" y="980728"/>
            <a:ext cx="4469305" cy="554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22288" indent="-342900">
              <a:lnSpc>
                <a:spcPct val="110000"/>
              </a:lnSpc>
              <a:buAutoNum type="alphaUcPeriod"/>
            </a:pPr>
            <a:r>
              <a:rPr lang="en-US" altLang="ko-KR" sz="1400" b="1" dirty="0" err="1" smtClean="0">
                <a:solidFill>
                  <a:sysClr val="windowText" lastClr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Ethereum</a:t>
            </a:r>
            <a:r>
              <a:rPr lang="ko-KR" altLang="en-US" sz="1400" b="1" dirty="0" smtClean="0">
                <a:solidFill>
                  <a:sysClr val="windowText" lastClr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기반의 탈 중앙화 어플리케이션</a:t>
            </a: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endParaRPr lang="en-US" altLang="ko-KR" sz="1400" b="1" dirty="0" smtClean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r>
              <a:rPr lang="ko-KR" altLang="en-US" sz="1400" b="1" dirty="0" smtClean="0">
                <a:solidFill>
                  <a:sysClr val="windowText" lastClr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업무영역인 금융과의 </a:t>
            </a:r>
            <a:r>
              <a:rPr lang="ko-KR" altLang="en-US" sz="1400" b="1" dirty="0" err="1" smtClean="0">
                <a:solidFill>
                  <a:sysClr val="windowText" lastClr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유관성</a:t>
            </a:r>
            <a:endParaRPr lang="en-US" altLang="ko-KR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marL="522288" indent="-342900">
              <a:lnSpc>
                <a:spcPct val="110000"/>
              </a:lnSpc>
              <a:buAutoNum type="alphaUcPeriod"/>
            </a:pPr>
            <a:r>
              <a:rPr lang="ko-KR" altLang="en-US" sz="1400" b="1" dirty="0" smtClean="0">
                <a:solidFill>
                  <a:sysClr val="windowText" lastClr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anose="02020603050405020304" pitchFamily="18" charset="0"/>
              </a:rPr>
              <a:t>암호화폐 투자경험으로 인한 시장수요 확인</a:t>
            </a:r>
            <a:endParaRPr lang="ko-KR" altLang="en-US" sz="1400" b="1" dirty="0">
              <a:solidFill>
                <a:sysClr val="windowText" lastClr="000000"/>
              </a:solidFill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8" y="1268760"/>
            <a:ext cx="72485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3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1196752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717277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주제선정의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이유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2.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3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4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.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2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08201\Desktop\front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72716"/>
            <a:ext cx="2160000" cy="14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08201\Desktop\homeate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08" y="1539382"/>
            <a:ext cx="2160000" cy="138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08201\Desktop\metropoli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92" y="2168860"/>
            <a:ext cx="2160000" cy="1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08" y="4653136"/>
            <a:ext cx="4180570" cy="19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540732" y="1232756"/>
            <a:ext cx="216024" cy="59414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133020" y="1862744"/>
            <a:ext cx="216024" cy="59414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689304" y="2604610"/>
            <a:ext cx="216024" cy="59414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2" name="AutoShape 896"/>
          <p:cNvSpPr>
            <a:spLocks noChangeArrowheads="1"/>
          </p:cNvSpPr>
          <p:nvPr/>
        </p:nvSpPr>
        <p:spPr bwMode="auto">
          <a:xfrm>
            <a:off x="8324552" y="2924944"/>
            <a:ext cx="1053494" cy="437299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ETHEREUM</a:t>
            </a:r>
          </a:p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SERENITY ?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" name="AutoShape 897"/>
          <p:cNvCxnSpPr>
            <a:cxnSpLocks noChangeShapeType="1"/>
            <a:stCxn id="12" idx="2"/>
            <a:endCxn id="12" idx="0"/>
          </p:cNvCxnSpPr>
          <p:nvPr/>
        </p:nvCxnSpPr>
        <p:spPr bwMode="auto">
          <a:xfrm>
            <a:off x="8324552" y="2924944"/>
            <a:ext cx="10534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898"/>
          <p:cNvCxnSpPr>
            <a:cxnSpLocks noChangeShapeType="1"/>
            <a:stCxn id="12" idx="4"/>
            <a:endCxn id="12" idx="6"/>
          </p:cNvCxnSpPr>
          <p:nvPr/>
        </p:nvCxnSpPr>
        <p:spPr bwMode="auto">
          <a:xfrm>
            <a:off x="8324552" y="3362243"/>
            <a:ext cx="10534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5" name="제목 134"/>
          <p:cNvSpPr txBox="1">
            <a:spLocks/>
          </p:cNvSpPr>
          <p:nvPr/>
        </p:nvSpPr>
        <p:spPr bwMode="auto">
          <a:xfrm>
            <a:off x="164468" y="140888"/>
            <a:ext cx="1109591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개발환</a:t>
            </a:r>
            <a:r>
              <a:rPr kumimoji="0" lang="ko-KR" altLang="en-US" sz="14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경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AutoShape 896"/>
          <p:cNvSpPr>
            <a:spLocks noChangeArrowheads="1"/>
          </p:cNvSpPr>
          <p:nvPr/>
        </p:nvSpPr>
        <p:spPr bwMode="auto">
          <a:xfrm>
            <a:off x="532351" y="2604610"/>
            <a:ext cx="1640257" cy="437299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제네시스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블록  이후 </a:t>
            </a:r>
            <a:endParaRPr lang="en-US" altLang="ko-KR" sz="1400" i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블록체인 </a:t>
            </a:r>
            <a:r>
              <a:rPr lang="ko-KR" altLang="en-US" sz="1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생성기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7" name="AutoShape 897"/>
          <p:cNvCxnSpPr>
            <a:cxnSpLocks noChangeShapeType="1"/>
          </p:cNvCxnSpPr>
          <p:nvPr/>
        </p:nvCxnSpPr>
        <p:spPr bwMode="auto">
          <a:xfrm>
            <a:off x="532351" y="2564904"/>
            <a:ext cx="164025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AutoShape 898"/>
          <p:cNvCxnSpPr>
            <a:cxnSpLocks noChangeShapeType="1"/>
            <a:stCxn id="16" idx="4"/>
            <a:endCxn id="16" idx="6"/>
          </p:cNvCxnSpPr>
          <p:nvPr/>
        </p:nvCxnSpPr>
        <p:spPr bwMode="auto">
          <a:xfrm>
            <a:off x="532351" y="3041909"/>
            <a:ext cx="164025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AutoShape 896"/>
          <p:cNvSpPr>
            <a:spLocks noChangeArrowheads="1"/>
          </p:cNvSpPr>
          <p:nvPr/>
        </p:nvSpPr>
        <p:spPr bwMode="auto">
          <a:xfrm>
            <a:off x="3092883" y="3152370"/>
            <a:ext cx="1672253" cy="652743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생태계구축 </a:t>
            </a:r>
            <a:endParaRPr lang="en-US" altLang="ko-KR" sz="1400" i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개발자기능지원</a:t>
            </a:r>
            <a:endParaRPr lang="en-US" altLang="ko-KR" sz="1400" i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DAPP</a:t>
            </a:r>
            <a:r>
              <a:rPr lang="ko-KR" altLang="en-US" sz="1400" i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생성 기</a:t>
            </a:r>
            <a:r>
              <a:rPr lang="ko-KR" altLang="en-US" sz="1400" i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초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단계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1" name="AutoShape 897"/>
          <p:cNvCxnSpPr>
            <a:cxnSpLocks noChangeShapeType="1"/>
          </p:cNvCxnSpPr>
          <p:nvPr/>
        </p:nvCxnSpPr>
        <p:spPr bwMode="auto">
          <a:xfrm>
            <a:off x="3124879" y="3112664"/>
            <a:ext cx="164025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AutoShape 898"/>
          <p:cNvCxnSpPr>
            <a:cxnSpLocks noChangeShapeType="1"/>
            <a:stCxn id="20" idx="4"/>
            <a:endCxn id="20" idx="6"/>
          </p:cNvCxnSpPr>
          <p:nvPr/>
        </p:nvCxnSpPr>
        <p:spPr bwMode="auto">
          <a:xfrm>
            <a:off x="3092883" y="3805113"/>
            <a:ext cx="167225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3" name="AutoShape 896"/>
          <p:cNvSpPr>
            <a:spLocks noChangeArrowheads="1"/>
          </p:cNvSpPr>
          <p:nvPr/>
        </p:nvSpPr>
        <p:spPr bwMode="auto">
          <a:xfrm>
            <a:off x="5709084" y="3747785"/>
            <a:ext cx="1672253" cy="437299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POW -&gt; POS</a:t>
            </a:r>
          </a:p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DAPP 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상용화</a:t>
            </a: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/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대중화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4" name="AutoShape 897"/>
          <p:cNvCxnSpPr>
            <a:cxnSpLocks noChangeShapeType="1"/>
            <a:stCxn id="23" idx="2"/>
            <a:endCxn id="23" idx="0"/>
          </p:cNvCxnSpPr>
          <p:nvPr/>
        </p:nvCxnSpPr>
        <p:spPr bwMode="auto">
          <a:xfrm>
            <a:off x="5709084" y="3747785"/>
            <a:ext cx="167225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AutoShape 898"/>
          <p:cNvCxnSpPr>
            <a:cxnSpLocks noChangeShapeType="1"/>
            <a:stCxn id="23" idx="4"/>
            <a:endCxn id="23" idx="6"/>
          </p:cNvCxnSpPr>
          <p:nvPr/>
        </p:nvCxnSpPr>
        <p:spPr bwMode="auto">
          <a:xfrm>
            <a:off x="5709084" y="4185084"/>
            <a:ext cx="167225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8" name="AutoShape 896"/>
          <p:cNvSpPr>
            <a:spLocks noChangeArrowheads="1"/>
          </p:cNvSpPr>
          <p:nvPr/>
        </p:nvSpPr>
        <p:spPr bwMode="auto">
          <a:xfrm>
            <a:off x="8229364" y="3784369"/>
            <a:ext cx="1261884" cy="652743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최종단계</a:t>
            </a:r>
            <a:endParaRPr lang="en-US" altLang="ko-KR" sz="1400" i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 defTabSz="895350">
              <a:buSzPct val="120000"/>
            </a:pPr>
            <a:r>
              <a:rPr lang="ko-KR" altLang="en-US" sz="1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샤딩</a:t>
            </a: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</a:t>
            </a:r>
            <a:r>
              <a:rPr lang="ko-KR" altLang="en-US" sz="1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라이덴</a:t>
            </a:r>
            <a:endParaRPr lang="en-US" altLang="ko-KR" sz="1400" i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대용량트랜잭션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9" name="AutoShape 898"/>
          <p:cNvCxnSpPr>
            <a:cxnSpLocks noChangeShapeType="1"/>
            <a:endCxn id="28" idx="6"/>
          </p:cNvCxnSpPr>
          <p:nvPr/>
        </p:nvCxnSpPr>
        <p:spPr bwMode="auto">
          <a:xfrm>
            <a:off x="8213295" y="4437112"/>
            <a:ext cx="127795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AutoShape 898"/>
          <p:cNvCxnSpPr>
            <a:cxnSpLocks noChangeShapeType="1"/>
          </p:cNvCxnSpPr>
          <p:nvPr/>
        </p:nvCxnSpPr>
        <p:spPr bwMode="auto">
          <a:xfrm>
            <a:off x="8409384" y="3753036"/>
            <a:ext cx="10534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63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0449" y="2204864"/>
            <a:ext cx="2393274" cy="2412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44166" y="1124744"/>
            <a:ext cx="6641082" cy="52565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network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Main net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Ropsten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testnet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Local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testnet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Client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Geth</a:t>
            </a: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(go-Client)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CPP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py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Java / ruby / Parity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SmartContract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Solidity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Serpent / LLL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Mutan</a:t>
            </a:r>
            <a:endParaRPr lang="en-US" altLang="ko-KR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Frontend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web3.js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 web3j /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  <a:cs typeface="Arial" charset="0"/>
              </a:rPr>
              <a:t>N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ruby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EVM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Virtual Machine)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Browser-solidity(IDE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Wallet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Myst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metamask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/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MyEtherWallet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Jquery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(html,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css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nodejs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제목 134"/>
          <p:cNvSpPr txBox="1">
            <a:spLocks/>
          </p:cNvSpPr>
          <p:nvPr/>
        </p:nvSpPr>
        <p:spPr bwMode="auto">
          <a:xfrm>
            <a:off x="164468" y="140888"/>
            <a:ext cx="1109591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개발환</a:t>
            </a:r>
            <a:r>
              <a:rPr kumimoji="0" lang="ko-KR" altLang="en-US" sz="14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경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제목 134"/>
          <p:cNvSpPr txBox="1">
            <a:spLocks/>
          </p:cNvSpPr>
          <p:nvPr/>
        </p:nvSpPr>
        <p:spPr bwMode="auto">
          <a:xfrm>
            <a:off x="164468" y="140888"/>
            <a:ext cx="1109591" cy="433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1. </a:t>
            </a:r>
            <a:r>
              <a:rPr kumimoji="0" lang="ko-KR" altLang="en-US" sz="1400" dirty="0" smtClean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개발환</a:t>
            </a:r>
            <a:r>
              <a:rPr kumimoji="0" lang="ko-KR" altLang="en-US" sz="14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Times New Roman" pitchFamily="18" charset="0"/>
              </a:rPr>
              <a:t>경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35" y="1124744"/>
            <a:ext cx="7748921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52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0792" y="800708"/>
            <a:ext cx="3996444" cy="2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632" y="2780928"/>
            <a:ext cx="6501172" cy="376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으로 구부러진 화살표 6"/>
          <p:cNvSpPr/>
          <p:nvPr/>
        </p:nvSpPr>
        <p:spPr>
          <a:xfrm>
            <a:off x="488504" y="2204864"/>
            <a:ext cx="2628292" cy="2700300"/>
          </a:xfrm>
          <a:prstGeom prst="curvedRightArrow">
            <a:avLst>
              <a:gd name="adj1" fmla="val 11073"/>
              <a:gd name="adj2" fmla="val 25156"/>
              <a:gd name="adj3" fmla="val 26368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9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2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916832"/>
            <a:ext cx="1480124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8301372" y="4761148"/>
            <a:ext cx="1373684" cy="1770726"/>
            <a:chOff x="8085348" y="4358414"/>
            <a:chExt cx="1373684" cy="1770726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구름 모양 설명선 7"/>
          <p:cNvSpPr/>
          <p:nvPr/>
        </p:nvSpPr>
        <p:spPr>
          <a:xfrm>
            <a:off x="2756756" y="1340768"/>
            <a:ext cx="6804756" cy="2160240"/>
          </a:xfrm>
          <a:prstGeom prst="cloudCallout">
            <a:avLst>
              <a:gd name="adj1" fmla="val -58212"/>
              <a:gd name="adj2" fmla="val 38307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최투자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전업투자자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및 암호화폐 시세차트 예측 전문가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암호화폐 투자 수익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Invest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0" name="구름 모양 설명선 9"/>
          <p:cNvSpPr/>
          <p:nvPr/>
        </p:nvSpPr>
        <p:spPr>
          <a:xfrm>
            <a:off x="308484" y="4005064"/>
            <a:ext cx="7596844" cy="2556284"/>
          </a:xfrm>
          <a:prstGeom prst="cloudCallout">
            <a:avLst>
              <a:gd name="adj1" fmla="val 56520"/>
              <a:gd name="adj2" fmla="val 38666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en-US" altLang="ko-KR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airbnb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제휴 게스트 하우스 운영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게스트하우스는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이더리움을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이용료 결재수단으로 사용가능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,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위 이유로 항상 일정수량 이상의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잔고 보유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보유중인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원화대비 시세가 변동이 없기를 원함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0070C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risk Hedge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5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E4DF"/>
        </a:solidFill>
        <a:ln w="3175">
          <a:solidFill>
            <a:schemeClr val="bg1">
              <a:lumMod val="65000"/>
            </a:schemeClr>
          </a:solidFill>
        </a:ln>
      </a:spPr>
      <a:bodyPr wrap="none" anchor="ctr"/>
      <a:lstStyle>
        <a:defPPr marL="85725" indent="-85725" algn="ctr" latinLnBrk="0">
          <a:tabLst>
            <a:tab pos="180975" algn="l"/>
          </a:tabLst>
          <a:defRPr kumimoji="0" sz="1400" b="1" smtClean="0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  <a:sym typeface="Wingdings" pitchFamily="2" charset="2"/>
          </a:defRPr>
        </a:defPPr>
      </a:lstStyle>
    </a:spDef>
    <a:txDef>
      <a:spPr bwMode="auto">
        <a:solidFill>
          <a:srgbClr val="C8E4DF"/>
        </a:solidFill>
        <a:ln w="9525">
          <a:noFill/>
          <a:miter lim="800000"/>
          <a:headEnd/>
          <a:tailEnd/>
        </a:ln>
      </a:spPr>
      <a:bodyPr lIns="91436" tIns="45718" rIns="91436" bIns="45718" anchor="ctr"/>
      <a:lstStyle>
        <a:defPPr eaLnBrk="0" hangingPunct="0">
          <a:tabLst>
            <a:tab pos="4503738" algn="ctr"/>
            <a:tab pos="9326563" algn="r"/>
          </a:tabLst>
          <a:defRPr sz="1500" b="1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A4 용지(210x297mm)</PresentationFormat>
  <Paragraphs>169</Paragraphs>
  <Slides>21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2016-09-04T14:34:00Z</dcterms:created>
  <dcterms:modified xsi:type="dcterms:W3CDTF">2017-11-21T17:06:52Z</dcterms:modified>
</cp:coreProperties>
</file>